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Corbel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BE6C77A-84BA-4F7F-A635-12005B945E66}">
  <a:tblStyle styleId="{6BE6C77A-84BA-4F7F-A635-12005B945E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slide" Target="slides/slide38.xml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46" Type="http://schemas.openxmlformats.org/officeDocument/2006/relationships/font" Target="fonts/Corbel-bold.fntdata"/><Relationship Id="rId23" Type="http://schemas.openxmlformats.org/officeDocument/2006/relationships/slide" Target="slides/slide17.xml"/><Relationship Id="rId45" Type="http://schemas.openxmlformats.org/officeDocument/2006/relationships/font" Target="fonts/Corbel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Corbel-boldItalic.fntdata"/><Relationship Id="rId25" Type="http://schemas.openxmlformats.org/officeDocument/2006/relationships/slide" Target="slides/slide19.xml"/><Relationship Id="rId47" Type="http://schemas.openxmlformats.org/officeDocument/2006/relationships/font" Target="fonts/Corbel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91ee8e6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91ee8e6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02a8a8c7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02a8a8c7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35b36985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635b36985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02c64a1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02c64a1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4a9a477e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4a9a477e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37b8d8bf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37b8d8bf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637b8d8bf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637b8d8b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Postgres vs. MariaDB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37b8d8bf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637b8d8b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4f20946d4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64f20946d4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55cd1770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55cd1770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 Design: Tries to replicate how a user interface would work if it were made out of physical material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37b8d8bff_6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37b8d8bff_6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6be244c93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6be244c93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64f20946d4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64f20946d4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6b1db7333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6b1db7333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handled by django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637b8d8bff_1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Teacher can create or delete courses</a:t>
            </a:r>
            <a:endParaRPr/>
          </a:p>
        </p:txBody>
      </p:sp>
      <p:sp>
        <p:nvSpPr>
          <p:cNvPr id="303" name="Google Shape;303;g637b8d8bff_11_1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755cd1770f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Teacher can create or delete courses</a:t>
            </a:r>
            <a:endParaRPr/>
          </a:p>
        </p:txBody>
      </p:sp>
      <p:sp>
        <p:nvSpPr>
          <p:cNvPr id="310" name="Google Shape;310;g755cd1770f_2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755cd1770f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755cd1770f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755cd1770f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755cd1770f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43b3a2a80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743b3a2a8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755cd1770f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755cd1770f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 Design: Tries to replicate how a user interface would work if it were made out of physical material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637b8d8bff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Students will complete assignments and practice tutorials using the website’s online code editor and compiler. The tutorials themselves use Markdown to provide a clear and concise way to present information.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637b8d8bff_1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37b8d8bff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637b8d8bff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6b1db7333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6b1db7333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35b36985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35b36985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78e59f1d3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78e59f1d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6be244c9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6be244c9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35b36985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35b36985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790088108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790088108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635b36985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635b36985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635b36985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635b36985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64f20946d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64f20946d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02a8a8c7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02a8a8c7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02a8a8c7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02a8a8c7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9008810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9008810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90088108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790088108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90088108b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90088108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90088108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90088108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657350" y="3348021"/>
            <a:ext cx="68580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7200"/>
              <a:buFont typeface="Corbel"/>
              <a:buNone/>
              <a:defRPr b="0" sz="7200">
                <a:solidFill>
                  <a:srgbClr val="E2E2E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657349" y="2770781"/>
            <a:ext cx="68580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0" sz="2400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anoramic Picture with Caption">
  <p:cSld name="Panoramic Picture with Ca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629841" y="3275370"/>
            <a:ext cx="78867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2400"/>
              <a:buFont typeface="Corbe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1"/>
          <p:cNvSpPr/>
          <p:nvPr>
            <p:ph idx="2" type="pic"/>
          </p:nvPr>
        </p:nvSpPr>
        <p:spPr>
          <a:xfrm>
            <a:off x="629841" y="740569"/>
            <a:ext cx="7886700" cy="25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>
            <a:off x="629841" y="3889887"/>
            <a:ext cx="78855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type="title"/>
          </p:nvPr>
        </p:nvSpPr>
        <p:spPr>
          <a:xfrm>
            <a:off x="629841" y="273844"/>
            <a:ext cx="78867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2400"/>
              <a:buFont typeface="Corbe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" type="body"/>
          </p:nvPr>
        </p:nvSpPr>
        <p:spPr>
          <a:xfrm>
            <a:off x="629841" y="3367049"/>
            <a:ext cx="78855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1084659" y="273844"/>
            <a:ext cx="6977100" cy="224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3300"/>
              <a:buFont typeface="Corbel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1290483" y="2524168"/>
            <a:ext cx="6564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84" name="Google Shape;84;p13"/>
          <p:cNvSpPr txBox="1"/>
          <p:nvPr>
            <p:ph idx="2" type="body"/>
          </p:nvPr>
        </p:nvSpPr>
        <p:spPr>
          <a:xfrm>
            <a:off x="628650" y="3376297"/>
            <a:ext cx="7884300" cy="11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85" name="Google Shape;85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833283" y="59011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rbel"/>
              <a:buNone/>
            </a:pPr>
            <a:r>
              <a:rPr b="0" i="0" lang="en" sz="6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“</a:t>
            </a:r>
            <a:endParaRPr sz="1100"/>
          </a:p>
        </p:txBody>
      </p:sp>
      <p:sp>
        <p:nvSpPr>
          <p:cNvPr id="89" name="Google Shape;89;p13"/>
          <p:cNvSpPr txBox="1"/>
          <p:nvPr/>
        </p:nvSpPr>
        <p:spPr>
          <a:xfrm>
            <a:off x="7828359" y="2057400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rbel"/>
              <a:buNone/>
            </a:pPr>
            <a:r>
              <a:rPr b="0" i="0" lang="en" sz="6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629841" y="1745225"/>
            <a:ext cx="7886700" cy="18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4100"/>
              <a:buFont typeface="Corbel"/>
              <a:buNone/>
              <a:defRPr sz="4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629841" y="3637936"/>
            <a:ext cx="78855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93" name="Google Shape;93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1002962" y="1414463"/>
            <a:ext cx="22101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9" name="Google Shape;99;p15"/>
          <p:cNvSpPr txBox="1"/>
          <p:nvPr>
            <p:ph idx="2" type="body"/>
          </p:nvPr>
        </p:nvSpPr>
        <p:spPr>
          <a:xfrm>
            <a:off x="1017599" y="1928813"/>
            <a:ext cx="2195400" cy="26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00" name="Google Shape;100;p15"/>
          <p:cNvSpPr txBox="1"/>
          <p:nvPr>
            <p:ph idx="3" type="body"/>
          </p:nvPr>
        </p:nvSpPr>
        <p:spPr>
          <a:xfrm>
            <a:off x="3440996" y="1414463"/>
            <a:ext cx="22023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idx="4" type="body"/>
          </p:nvPr>
        </p:nvSpPr>
        <p:spPr>
          <a:xfrm>
            <a:off x="3433081" y="1928813"/>
            <a:ext cx="2210100" cy="26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02" name="Google Shape;102;p15"/>
          <p:cNvSpPr txBox="1"/>
          <p:nvPr>
            <p:ph idx="5" type="body"/>
          </p:nvPr>
        </p:nvSpPr>
        <p:spPr>
          <a:xfrm>
            <a:off x="5871776" y="1414463"/>
            <a:ext cx="21990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6" type="body"/>
          </p:nvPr>
        </p:nvSpPr>
        <p:spPr>
          <a:xfrm>
            <a:off x="5871776" y="1928813"/>
            <a:ext cx="2199000" cy="26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icture Column">
  <p:cSld name="3 Picture Column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999064" y="3223127"/>
            <a:ext cx="22050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800"/>
              <a:buNone/>
              <a:defRPr b="0" sz="1800">
                <a:solidFill>
                  <a:srgbClr val="EDEDED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0" name="Google Shape;110;p16"/>
          <p:cNvSpPr/>
          <p:nvPr>
            <p:ph idx="2" type="pic"/>
          </p:nvPr>
        </p:nvSpPr>
        <p:spPr>
          <a:xfrm>
            <a:off x="999064" y="1692265"/>
            <a:ext cx="2205000" cy="1143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3" type="body"/>
          </p:nvPr>
        </p:nvSpPr>
        <p:spPr>
          <a:xfrm>
            <a:off x="999064" y="3655324"/>
            <a:ext cx="22050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12" name="Google Shape;112;p16"/>
          <p:cNvSpPr txBox="1"/>
          <p:nvPr>
            <p:ph idx="4" type="body"/>
          </p:nvPr>
        </p:nvSpPr>
        <p:spPr>
          <a:xfrm>
            <a:off x="3426748" y="3223127"/>
            <a:ext cx="21978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800"/>
              <a:buNone/>
              <a:defRPr b="0" sz="1800">
                <a:solidFill>
                  <a:srgbClr val="EDEDED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3" name="Google Shape;113;p16"/>
          <p:cNvSpPr/>
          <p:nvPr>
            <p:ph idx="5" type="pic"/>
          </p:nvPr>
        </p:nvSpPr>
        <p:spPr>
          <a:xfrm>
            <a:off x="3426747" y="1692265"/>
            <a:ext cx="2197800" cy="1143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idx="6" type="body"/>
          </p:nvPr>
        </p:nvSpPr>
        <p:spPr>
          <a:xfrm>
            <a:off x="3425733" y="3655323"/>
            <a:ext cx="22008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15" name="Google Shape;115;p16"/>
          <p:cNvSpPr txBox="1"/>
          <p:nvPr>
            <p:ph idx="7" type="body"/>
          </p:nvPr>
        </p:nvSpPr>
        <p:spPr>
          <a:xfrm>
            <a:off x="5853241" y="3223127"/>
            <a:ext cx="21990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800"/>
              <a:buNone/>
              <a:defRPr b="0" sz="1800">
                <a:solidFill>
                  <a:srgbClr val="EDEDED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6" name="Google Shape;116;p16"/>
          <p:cNvSpPr/>
          <p:nvPr>
            <p:ph idx="8" type="pic"/>
          </p:nvPr>
        </p:nvSpPr>
        <p:spPr>
          <a:xfrm>
            <a:off x="5853241" y="1692265"/>
            <a:ext cx="2199000" cy="1143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17" name="Google Shape;117;p16"/>
          <p:cNvSpPr txBox="1"/>
          <p:nvPr>
            <p:ph idx="9" type="body"/>
          </p:nvPr>
        </p:nvSpPr>
        <p:spPr>
          <a:xfrm>
            <a:off x="5853148" y="3655322"/>
            <a:ext cx="22020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18" name="Google Shape;118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17"/>
          <p:cNvSpPr txBox="1"/>
          <p:nvPr>
            <p:ph idx="1" type="body"/>
          </p:nvPr>
        </p:nvSpPr>
        <p:spPr>
          <a:xfrm rot="5400000">
            <a:off x="3046050" y="-836681"/>
            <a:ext cx="3263400" cy="76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18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solidFill>
                  <a:srgbClr val="FFF2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/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SzPts val="1800"/>
              <a:buChar char="○"/>
              <a:defRPr/>
            </a:lvl2pPr>
            <a:lvl3pPr indent="-323850" lvl="2" marL="1371600" rtl="0">
              <a:spcBef>
                <a:spcPts val="400"/>
              </a:spcBef>
              <a:spcAft>
                <a:spcPts val="0"/>
              </a:spcAft>
              <a:buSzPts val="1500"/>
              <a:buChar char="■"/>
              <a:defRPr/>
            </a:lvl3pPr>
            <a:lvl4pPr indent="-317500" lvl="3" marL="1828800" rtl="0">
              <a:spcBef>
                <a:spcPts val="4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40000" y="1369219"/>
            <a:ext cx="7675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ctrTitle"/>
          </p:nvPr>
        </p:nvSpPr>
        <p:spPr>
          <a:xfrm>
            <a:off x="640899" y="3348021"/>
            <a:ext cx="68580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7200"/>
              <a:buFont typeface="Corbel"/>
              <a:buNone/>
              <a:defRPr b="0" sz="7200">
                <a:solidFill>
                  <a:srgbClr val="E2E2E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subTitle"/>
          </p:nvPr>
        </p:nvSpPr>
        <p:spPr>
          <a:xfrm>
            <a:off x="640899" y="2770255"/>
            <a:ext cx="68580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0" sz="2400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40000" y="1369219"/>
            <a:ext cx="37689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739880" y="1369219"/>
            <a:ext cx="3775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40000" y="1260872"/>
            <a:ext cx="37689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40000" y="1878806"/>
            <a:ext cx="37689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739880" y="1260872"/>
            <a:ext cx="3776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739880" y="1878806"/>
            <a:ext cx="37767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2400"/>
              <a:buFont typeface="Corbe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40000" y="1543050"/>
            <a:ext cx="273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2400"/>
              <a:buFont typeface="Corbe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40000" y="1543050"/>
            <a:ext cx="273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>
                <a:solidFill>
                  <a:schemeClr val="lt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4100"/>
              <a:buFont typeface="Corbel"/>
              <a:buNone/>
              <a:defRPr b="0" i="0" sz="41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40000" y="1369219"/>
            <a:ext cx="7675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DEDED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EDEDED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drive.google.com/file/d/1Ch6GGzK1SZCdiNgvj0Fupw0ZmoMQM6Zt/view" TargetMode="External"/><Relationship Id="rId4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drive.google.com/file/d/1XvM7sWUhgK_MWZ8cAIlyzq4JFbwfAXMB/view" TargetMode="External"/><Relationship Id="rId4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://drive.google.com/file/d/1Flxy1irB_Cg7y_cq0l_4FRsnyZR0Ayqs/view" TargetMode="External"/><Relationship Id="rId4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0.png"/><Relationship Id="rId4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7.png"/><Relationship Id="rId5" Type="http://schemas.openxmlformats.org/officeDocument/2006/relationships/image" Target="../media/image20.png"/><Relationship Id="rId6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ctrTitle"/>
          </p:nvPr>
        </p:nvSpPr>
        <p:spPr>
          <a:xfrm>
            <a:off x="2914650" y="2419350"/>
            <a:ext cx="5918100" cy="1388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2CC"/>
                </a:solidFill>
              </a:rPr>
              <a:t>Broncode: </a:t>
            </a:r>
            <a:endParaRPr sz="3600">
              <a:solidFill>
                <a:srgbClr val="FFF2CC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2CC"/>
                </a:solidFill>
              </a:rPr>
              <a:t>An Interactive Programming Tutorial Platform</a:t>
            </a:r>
            <a:endParaRPr sz="2400">
              <a:solidFill>
                <a:srgbClr val="FFF2CC"/>
              </a:solidFill>
            </a:endParaRPr>
          </a:p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1724025" y="3324525"/>
            <a:ext cx="7142400" cy="7926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457200" lvl="0" marL="0" rtl="0" algn="r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D9D9D9"/>
                </a:solidFill>
              </a:rPr>
              <a:t>Alexander Wardell, Charles Noble, </a:t>
            </a:r>
            <a:r>
              <a:rPr lang="en" sz="1400">
                <a:solidFill>
                  <a:srgbClr val="D9D9D9"/>
                </a:solidFill>
              </a:rPr>
              <a:t>Ahmed Radwan, Josh Chandler</a:t>
            </a:r>
            <a:endParaRPr sz="1400">
              <a:solidFill>
                <a:srgbClr val="D9D9D9"/>
              </a:solidFill>
            </a:endParaRPr>
          </a:p>
        </p:txBody>
      </p:sp>
      <p:pic>
        <p:nvPicPr>
          <p:cNvPr id="144" name="Google Shape;144;p20"/>
          <p:cNvPicPr preferRelativeResize="0"/>
          <p:nvPr/>
        </p:nvPicPr>
        <p:blipFill rotWithShape="1">
          <a:blip r:embed="rId3">
            <a:alphaModFix/>
          </a:blip>
          <a:srcRect b="386" l="0" r="0" t="386"/>
          <a:stretch/>
        </p:blipFill>
        <p:spPr>
          <a:xfrm>
            <a:off x="236875" y="1278500"/>
            <a:ext cx="2609848" cy="2681352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2400000" dist="19050">
              <a:srgbClr val="000000">
                <a:alpha val="50000"/>
              </a:srgbClr>
            </a:outerShdw>
            <a:reflection blurRad="0" dir="0" dist="0" endA="0" endPos="55000" fadeDir="5400012" kx="0" rotWithShape="0" algn="bl" stA="19000" stPos="0" sy="-100000" ky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Solution (cont’d)</a:t>
            </a:r>
            <a:endParaRPr/>
          </a:p>
        </p:txBody>
      </p:sp>
      <p:sp>
        <p:nvSpPr>
          <p:cNvPr id="203" name="Google Shape;203;p29"/>
          <p:cNvSpPr txBox="1"/>
          <p:nvPr>
            <p:ph idx="1" type="body"/>
          </p:nvPr>
        </p:nvSpPr>
        <p:spPr>
          <a:xfrm>
            <a:off x="311700" y="1236050"/>
            <a:ext cx="4230900" cy="1956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Tutorial System: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Workflow conducive to the development of programming skills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Resembles common debugging processes</a:t>
            </a:r>
            <a:endParaRPr/>
          </a:p>
        </p:txBody>
      </p:sp>
      <p:sp>
        <p:nvSpPr>
          <p:cNvPr id="204" name="Google Shape;204;p29"/>
          <p:cNvSpPr/>
          <p:nvPr/>
        </p:nvSpPr>
        <p:spPr>
          <a:xfrm>
            <a:off x="5192327" y="2146533"/>
            <a:ext cx="2181600" cy="102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Read/Reread Task</a:t>
            </a: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6874282" y="3780796"/>
            <a:ext cx="2181600" cy="102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 </a:t>
            </a:r>
            <a:r>
              <a:rPr lang="en"/>
              <a:t>Code</a:t>
            </a:r>
            <a:endParaRPr/>
          </a:p>
        </p:txBody>
      </p:sp>
      <p:sp>
        <p:nvSpPr>
          <p:cNvPr id="206" name="Google Shape;206;p29"/>
          <p:cNvSpPr/>
          <p:nvPr/>
        </p:nvSpPr>
        <p:spPr>
          <a:xfrm>
            <a:off x="3550556" y="3780796"/>
            <a:ext cx="2181600" cy="102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 Feedback</a:t>
            </a:r>
            <a:endParaRPr/>
          </a:p>
        </p:txBody>
      </p:sp>
      <p:cxnSp>
        <p:nvCxnSpPr>
          <p:cNvPr id="207" name="Google Shape;207;p29"/>
          <p:cNvCxnSpPr>
            <a:stCxn id="204" idx="3"/>
            <a:endCxn id="205" idx="0"/>
          </p:cNvCxnSpPr>
          <p:nvPr/>
        </p:nvCxnSpPr>
        <p:spPr>
          <a:xfrm>
            <a:off x="7373927" y="2657133"/>
            <a:ext cx="591300" cy="11238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Google Shape;208;p29"/>
          <p:cNvCxnSpPr>
            <a:stCxn id="205" idx="1"/>
            <a:endCxn id="206" idx="3"/>
          </p:cNvCxnSpPr>
          <p:nvPr/>
        </p:nvCxnSpPr>
        <p:spPr>
          <a:xfrm rot="10800000">
            <a:off x="5732182" y="4291396"/>
            <a:ext cx="1142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9"/>
          <p:cNvCxnSpPr>
            <a:endCxn id="204" idx="1"/>
          </p:cNvCxnSpPr>
          <p:nvPr/>
        </p:nvCxnSpPr>
        <p:spPr>
          <a:xfrm flipH="1" rot="10800000">
            <a:off x="4641527" y="2657133"/>
            <a:ext cx="550800" cy="1123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</a:t>
            </a:r>
            <a:endParaRPr/>
          </a:p>
        </p:txBody>
      </p:sp>
      <p:sp>
        <p:nvSpPr>
          <p:cNvPr id="215" name="Google Shape;215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The computer science department here at Western Michigan University, and as such the target audience of this presentation is those in computer science, software engineering, and higher education.</a:t>
            </a:r>
            <a:endParaRPr/>
          </a:p>
        </p:txBody>
      </p:sp>
      <p:pic>
        <p:nvPicPr>
          <p:cNvPr id="216" name="Google Shape;216;p30"/>
          <p:cNvPicPr preferRelativeResize="0"/>
          <p:nvPr/>
        </p:nvPicPr>
        <p:blipFill rotWithShape="1">
          <a:blip r:embed="rId3">
            <a:alphaModFix/>
          </a:blip>
          <a:srcRect b="16457" l="0" r="0" t="0"/>
          <a:stretch/>
        </p:blipFill>
        <p:spPr>
          <a:xfrm>
            <a:off x="993225" y="2490300"/>
            <a:ext cx="1866901" cy="233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4450" y="2865402"/>
            <a:ext cx="5657850" cy="1703625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2880000" dist="9525">
              <a:srgbClr val="FFFFFF">
                <a:alpha val="39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idx="1" type="body"/>
          </p:nvPr>
        </p:nvSpPr>
        <p:spPr>
          <a:xfrm>
            <a:off x="311700" y="1527900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Nginx + uWSGI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Django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Docker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PostgreSQL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CodeMirror</a:t>
            </a:r>
            <a:endParaRPr/>
          </a:p>
        </p:txBody>
      </p:sp>
      <p:sp>
        <p:nvSpPr>
          <p:cNvPr id="223" name="Google Shape;223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Choices</a:t>
            </a:r>
            <a:endParaRPr/>
          </a:p>
        </p:txBody>
      </p:sp>
      <p:pic>
        <p:nvPicPr>
          <p:cNvPr id="224" name="Google Shape;22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8675" y="1244804"/>
            <a:ext cx="6455327" cy="2815645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19050">
              <a:srgbClr val="FFFFFF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Nginx + uWSGI</a:t>
            </a:r>
            <a:endParaRPr/>
          </a:p>
        </p:txBody>
      </p:sp>
      <p:sp>
        <p:nvSpPr>
          <p:cNvPr id="230" name="Google Shape;230;p32"/>
          <p:cNvSpPr txBox="1"/>
          <p:nvPr>
            <p:ph idx="1" type="body"/>
          </p:nvPr>
        </p:nvSpPr>
        <p:spPr>
          <a:xfrm>
            <a:off x="360825" y="1285750"/>
            <a:ext cx="36987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Description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Nginx</a:t>
            </a:r>
            <a:r>
              <a:rPr lang="en"/>
              <a:t> 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Web Server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Reverse Proxy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Load Balancer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uWSGI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Python </a:t>
            </a:r>
            <a:r>
              <a:rPr b="1" lang="en" u="sng"/>
              <a:t>W</a:t>
            </a:r>
            <a:r>
              <a:rPr lang="en"/>
              <a:t>eb </a:t>
            </a:r>
            <a:r>
              <a:rPr b="1" lang="en" u="sng"/>
              <a:t>S</a:t>
            </a:r>
            <a:r>
              <a:rPr lang="en"/>
              <a:t>erver </a:t>
            </a:r>
            <a:r>
              <a:rPr b="1" lang="en" u="sng"/>
              <a:t>G</a:t>
            </a:r>
            <a:r>
              <a:rPr lang="en"/>
              <a:t>ateway</a:t>
            </a:r>
            <a:r>
              <a:rPr b="1" lang="en"/>
              <a:t> </a:t>
            </a:r>
            <a:r>
              <a:rPr b="1" lang="en" u="sng"/>
              <a:t>I</a:t>
            </a:r>
            <a:r>
              <a:rPr lang="en"/>
              <a:t>nterface</a:t>
            </a:r>
            <a:endParaRPr/>
          </a:p>
        </p:txBody>
      </p:sp>
      <p:pic>
        <p:nvPicPr>
          <p:cNvPr id="231" name="Google Shape;23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275" y="-12"/>
            <a:ext cx="1105025" cy="11050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2" name="Google Shape;23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0775" y="143750"/>
            <a:ext cx="1882251" cy="8175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3" name="Google Shape;23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0575" y="1534699"/>
            <a:ext cx="6253225" cy="2727474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19050">
              <a:srgbClr val="FFFFFF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Django</a:t>
            </a:r>
            <a:endParaRPr/>
          </a:p>
        </p:txBody>
      </p:sp>
      <p:sp>
        <p:nvSpPr>
          <p:cNvPr id="239" name="Google Shape;239;p33"/>
          <p:cNvSpPr txBox="1"/>
          <p:nvPr>
            <p:ph idx="1" type="body"/>
          </p:nvPr>
        </p:nvSpPr>
        <p:spPr>
          <a:xfrm>
            <a:off x="445900" y="1375550"/>
            <a:ext cx="36987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Description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Python-based web application framework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Follows the MTV model: Model-Template-View</a:t>
            </a:r>
            <a:endParaRPr/>
          </a:p>
        </p:txBody>
      </p:sp>
      <p:pic>
        <p:nvPicPr>
          <p:cNvPr id="240" name="Google Shape;24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4341" y="215066"/>
            <a:ext cx="2060109" cy="937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41" name="Google Shape;24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6268" y="1620950"/>
            <a:ext cx="5725033" cy="2497101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19050">
              <a:srgbClr val="FFFFFF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</a:t>
            </a:r>
            <a:endParaRPr/>
          </a:p>
        </p:txBody>
      </p:sp>
      <p:sp>
        <p:nvSpPr>
          <p:cNvPr id="247" name="Google Shape;247;p34"/>
          <p:cNvSpPr txBox="1"/>
          <p:nvPr>
            <p:ph idx="1" type="body"/>
          </p:nvPr>
        </p:nvSpPr>
        <p:spPr>
          <a:xfrm>
            <a:off x="311700" y="1266325"/>
            <a:ext cx="35640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Description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 platform for developing Isolated applications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Effortless scalability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Easily configurable</a:t>
            </a:r>
            <a:endParaRPr/>
          </a:p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  <p:pic>
        <p:nvPicPr>
          <p:cNvPr id="248" name="Google Shape;2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6300" y="0"/>
            <a:ext cx="1497700" cy="1281475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49" name="Google Shape;24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3475" y="1594450"/>
            <a:ext cx="5752024" cy="2508875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19050">
              <a:srgbClr val="FFFFFF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Postgres</a:t>
            </a:r>
            <a:r>
              <a:rPr lang="en"/>
              <a:t> (PostgreSQL)</a:t>
            </a:r>
            <a:endParaRPr/>
          </a:p>
        </p:txBody>
      </p:sp>
      <p:pic>
        <p:nvPicPr>
          <p:cNvPr id="255" name="Google Shape;25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8100" y="169812"/>
            <a:ext cx="1219200" cy="12578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56" name="Google Shape;256;p35"/>
          <p:cNvSpPr txBox="1"/>
          <p:nvPr>
            <p:ph idx="1" type="body"/>
          </p:nvPr>
        </p:nvSpPr>
        <p:spPr>
          <a:xfrm>
            <a:off x="311700" y="1266325"/>
            <a:ext cx="39015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Description 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Free and Open Source </a:t>
            </a:r>
            <a:r>
              <a:rPr lang="en" u="sng"/>
              <a:t>R</a:t>
            </a:r>
            <a:r>
              <a:rPr lang="en"/>
              <a:t>elational </a:t>
            </a:r>
            <a:r>
              <a:rPr lang="en" u="sng"/>
              <a:t>D</a:t>
            </a:r>
            <a:r>
              <a:rPr lang="en"/>
              <a:t>ata</a:t>
            </a:r>
            <a:r>
              <a:rPr lang="en" u="sng"/>
              <a:t>b</a:t>
            </a:r>
            <a:r>
              <a:rPr lang="en"/>
              <a:t>ase </a:t>
            </a:r>
            <a:r>
              <a:rPr lang="en" u="sng"/>
              <a:t>M</a:t>
            </a:r>
            <a:r>
              <a:rPr lang="en"/>
              <a:t>anagement </a:t>
            </a:r>
            <a:r>
              <a:rPr lang="en" u="sng"/>
              <a:t>S</a:t>
            </a:r>
            <a:r>
              <a:rPr lang="en"/>
              <a:t>ystem (RDBMS)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Python API for 				database access</a:t>
            </a:r>
            <a:endParaRPr/>
          </a:p>
        </p:txBody>
      </p:sp>
      <p:pic>
        <p:nvPicPr>
          <p:cNvPr id="257" name="Google Shape;25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8968" y="1669125"/>
            <a:ext cx="5725033" cy="2497101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19050">
              <a:srgbClr val="FFFFFF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CodeMirror</a:t>
            </a:r>
            <a:endParaRPr/>
          </a:p>
        </p:txBody>
      </p:sp>
      <p:pic>
        <p:nvPicPr>
          <p:cNvPr id="263" name="Google Shape;26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4250" y="66675"/>
            <a:ext cx="1479726" cy="14797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64" name="Google Shape;264;p36"/>
          <p:cNvSpPr txBox="1"/>
          <p:nvPr>
            <p:ph idx="1" type="body"/>
          </p:nvPr>
        </p:nvSpPr>
        <p:spPr>
          <a:xfrm>
            <a:off x="311700" y="1266325"/>
            <a:ext cx="3564000" cy="330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Description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B</a:t>
            </a:r>
            <a:r>
              <a:rPr lang="en"/>
              <a:t>rowser text editor implemented in HTML/JS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Supports 100+ languages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Modern IDE/Editor features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5" name="Google Shape;26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0243" y="1669125"/>
            <a:ext cx="5725033" cy="2497101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19050">
              <a:srgbClr val="FFFFFF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7"/>
          <p:cNvSpPr txBox="1"/>
          <p:nvPr>
            <p:ph type="ctrTitle"/>
          </p:nvPr>
        </p:nvSpPr>
        <p:spPr>
          <a:xfrm>
            <a:off x="1657350" y="3348021"/>
            <a:ext cx="6858000" cy="123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7"/>
          <p:cNvSpPr txBox="1"/>
          <p:nvPr>
            <p:ph idx="1" type="subTitle"/>
          </p:nvPr>
        </p:nvSpPr>
        <p:spPr>
          <a:xfrm>
            <a:off x="1657349" y="2770781"/>
            <a:ext cx="6858000" cy="565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1772"/>
            <a:ext cx="9144000" cy="524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Materialize</a:t>
            </a:r>
            <a:endParaRPr/>
          </a:p>
        </p:txBody>
      </p:sp>
      <p:sp>
        <p:nvSpPr>
          <p:cNvPr id="278" name="Google Shape;278;p38"/>
          <p:cNvSpPr txBox="1"/>
          <p:nvPr>
            <p:ph idx="1" type="body"/>
          </p:nvPr>
        </p:nvSpPr>
        <p:spPr>
          <a:xfrm>
            <a:off x="311700" y="1266325"/>
            <a:ext cx="4402200" cy="330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Description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More Simple and Modern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Conforms to Material Design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UI feels and looks as if it were made out of physical material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Uses 12 Column Grid Layout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Wan</a:t>
            </a:r>
            <a:r>
              <a:rPr lang="en"/>
              <a:t>t to use Bootstrap?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Easily swap between MaterializeCSS and Bootstrap syntax.</a:t>
            </a:r>
            <a:endParaRPr/>
          </a:p>
        </p:txBody>
      </p:sp>
      <p:pic>
        <p:nvPicPr>
          <p:cNvPr id="279" name="Google Shape;27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3525" y="241750"/>
            <a:ext cx="2378775" cy="1213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B7B7B7">
                <a:alpha val="50000"/>
              </a:srgbClr>
            </a:outerShdw>
          </a:effectLst>
        </p:spPr>
      </p:pic>
      <p:pic>
        <p:nvPicPr>
          <p:cNvPr id="280" name="Google Shape;28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7025" y="1974350"/>
            <a:ext cx="3925274" cy="25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50" name="Google Shape;150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Background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Problem and Solution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Client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Design and Design Choices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Implementation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Maintenance and Security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Testing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Summary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25" y="1285475"/>
            <a:ext cx="4366512" cy="3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9"/>
          <p:cNvSpPr txBox="1"/>
          <p:nvPr>
            <p:ph idx="1" type="body"/>
          </p:nvPr>
        </p:nvSpPr>
        <p:spPr>
          <a:xfrm>
            <a:off x="118125" y="263550"/>
            <a:ext cx="8820300" cy="715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3000"/>
              <a:t> </a:t>
            </a:r>
            <a:r>
              <a:rPr lang="en" sz="3000"/>
              <a:t>MaterializeCSS 				vs 						Bootstrap</a:t>
            </a:r>
            <a:endParaRPr sz="3000"/>
          </a:p>
        </p:txBody>
      </p:sp>
      <p:pic>
        <p:nvPicPr>
          <p:cNvPr id="287" name="Google Shape;28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85475"/>
            <a:ext cx="4366499" cy="317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0"/>
          <p:cNvSpPr txBox="1"/>
          <p:nvPr>
            <p:ph type="ctrTitle"/>
          </p:nvPr>
        </p:nvSpPr>
        <p:spPr>
          <a:xfrm>
            <a:off x="1657350" y="3348021"/>
            <a:ext cx="6858000" cy="123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40"/>
          <p:cNvSpPr txBox="1"/>
          <p:nvPr>
            <p:ph idx="1" type="subTitle"/>
          </p:nvPr>
        </p:nvSpPr>
        <p:spPr>
          <a:xfrm>
            <a:off x="1657349" y="2770781"/>
            <a:ext cx="6858000" cy="565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50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1"/>
          <p:cNvSpPr txBox="1"/>
          <p:nvPr>
            <p:ph type="title"/>
          </p:nvPr>
        </p:nvSpPr>
        <p:spPr>
          <a:xfrm>
            <a:off x="301938" y="947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Registration</a:t>
            </a:r>
            <a:r>
              <a:rPr lang="en"/>
              <a:t> Demo</a:t>
            </a:r>
            <a:endParaRPr/>
          </a:p>
        </p:txBody>
      </p:sp>
      <p:pic>
        <p:nvPicPr>
          <p:cNvPr id="300" name="Google Shape;300;p41" title="loginscreen3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25" y="802125"/>
            <a:ext cx="8993026" cy="423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2"/>
          <p:cNvSpPr txBox="1"/>
          <p:nvPr/>
        </p:nvSpPr>
        <p:spPr>
          <a:xfrm>
            <a:off x="4896750" y="238125"/>
            <a:ext cx="3690900" cy="18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rPr>
              <a:t>Course/lessons page</a:t>
            </a:r>
            <a:endParaRPr sz="21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06" name="Google Shape;306;p42"/>
          <p:cNvSpPr txBox="1"/>
          <p:nvPr/>
        </p:nvSpPr>
        <p:spPr>
          <a:xfrm>
            <a:off x="323850" y="238130"/>
            <a:ext cx="4314900" cy="4610100"/>
          </a:xfrm>
          <a:prstGeom prst="rect">
            <a:avLst/>
          </a:prstGeom>
          <a:noFill/>
          <a:ln cap="flat" cmpd="sng" w="38100">
            <a:solidFill>
              <a:srgbClr val="EDEDE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rPr>
              <a:t>INSERT WEBSITE INSTRUCTOR HOMEPAGE HERE</a:t>
            </a:r>
            <a:endParaRPr b="1" sz="24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" name="Google Shape;30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3"/>
          <p:cNvSpPr txBox="1"/>
          <p:nvPr/>
        </p:nvSpPr>
        <p:spPr>
          <a:xfrm>
            <a:off x="4896750" y="238125"/>
            <a:ext cx="3690900" cy="18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rPr>
              <a:t>Course/lessons page</a:t>
            </a:r>
            <a:endParaRPr sz="21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13" name="Google Shape;313;p43"/>
          <p:cNvSpPr txBox="1"/>
          <p:nvPr/>
        </p:nvSpPr>
        <p:spPr>
          <a:xfrm>
            <a:off x="323850" y="238130"/>
            <a:ext cx="4314900" cy="4610100"/>
          </a:xfrm>
          <a:prstGeom prst="rect">
            <a:avLst/>
          </a:prstGeom>
          <a:noFill/>
          <a:ln cap="flat" cmpd="sng" w="38100">
            <a:solidFill>
              <a:srgbClr val="EDEDE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rPr>
              <a:t>INSERT WEBSITE INSTRUCTOR HOMEPAGE HERE</a:t>
            </a:r>
            <a:endParaRPr b="1" sz="24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4" name="Google Shape;31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50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4"/>
          <p:cNvSpPr txBox="1"/>
          <p:nvPr>
            <p:ph type="ctrTitle"/>
          </p:nvPr>
        </p:nvSpPr>
        <p:spPr>
          <a:xfrm>
            <a:off x="1657350" y="3348021"/>
            <a:ext cx="6858000" cy="123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44"/>
          <p:cNvSpPr txBox="1"/>
          <p:nvPr>
            <p:ph idx="1" type="subTitle"/>
          </p:nvPr>
        </p:nvSpPr>
        <p:spPr>
          <a:xfrm>
            <a:off x="1657349" y="2770781"/>
            <a:ext cx="6858000" cy="565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1" name="Google Shape;32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5"/>
          <p:cNvSpPr txBox="1"/>
          <p:nvPr>
            <p:ph type="ctrTitle"/>
          </p:nvPr>
        </p:nvSpPr>
        <p:spPr>
          <a:xfrm>
            <a:off x="1657350" y="3348021"/>
            <a:ext cx="6858000" cy="123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5"/>
          <p:cNvSpPr txBox="1"/>
          <p:nvPr>
            <p:ph idx="1" type="subTitle"/>
          </p:nvPr>
        </p:nvSpPr>
        <p:spPr>
          <a:xfrm>
            <a:off x="1657349" y="2770781"/>
            <a:ext cx="6858000" cy="565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" name="Google Shape;32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50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/>
          <p:nvPr>
            <p:ph type="title"/>
          </p:nvPr>
        </p:nvSpPr>
        <p:spPr>
          <a:xfrm>
            <a:off x="311700" y="947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Selection and Creation</a:t>
            </a:r>
            <a:r>
              <a:rPr lang="en"/>
              <a:t> Demo</a:t>
            </a:r>
            <a:endParaRPr/>
          </a:p>
        </p:txBody>
      </p:sp>
      <p:pic>
        <p:nvPicPr>
          <p:cNvPr id="334" name="Google Shape;334;p46" title="courses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02125"/>
            <a:ext cx="9144000" cy="418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Markdown</a:t>
            </a:r>
            <a:endParaRPr/>
          </a:p>
        </p:txBody>
      </p:sp>
      <p:sp>
        <p:nvSpPr>
          <p:cNvPr id="340" name="Google Shape;340;p47"/>
          <p:cNvSpPr txBox="1"/>
          <p:nvPr>
            <p:ph idx="1" type="body"/>
          </p:nvPr>
        </p:nvSpPr>
        <p:spPr>
          <a:xfrm>
            <a:off x="311700" y="1266325"/>
            <a:ext cx="4402200" cy="330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Description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Lightweight markup language with plain text formatting syntax.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Can be converted to many output formats.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Allows for `headers`, `bulleted lists`, and `code blocks`</a:t>
            </a:r>
            <a:endParaRPr/>
          </a:p>
        </p:txBody>
      </p:sp>
      <p:pic>
        <p:nvPicPr>
          <p:cNvPr id="341" name="Google Shape;34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3900" y="245850"/>
            <a:ext cx="2688400" cy="16550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CCCCCC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50637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48"/>
          <p:cNvSpPr txBox="1"/>
          <p:nvPr/>
        </p:nvSpPr>
        <p:spPr>
          <a:xfrm>
            <a:off x="4638825" y="521463"/>
            <a:ext cx="1427700" cy="294900"/>
          </a:xfrm>
          <a:prstGeom prst="rect">
            <a:avLst/>
          </a:prstGeom>
          <a:solidFill>
            <a:srgbClr val="674EA7"/>
          </a:solidFill>
          <a:ln cap="flat" cmpd="sng" w="2540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rPr>
              <a:t>Compiler Flags</a:t>
            </a:r>
            <a:endParaRPr sz="15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48" name="Google Shape;348;p48"/>
          <p:cNvSpPr txBox="1"/>
          <p:nvPr/>
        </p:nvSpPr>
        <p:spPr>
          <a:xfrm>
            <a:off x="4638825" y="4550275"/>
            <a:ext cx="1427700" cy="294900"/>
          </a:xfrm>
          <a:prstGeom prst="rect">
            <a:avLst/>
          </a:prstGeom>
          <a:solidFill>
            <a:srgbClr val="674EA7"/>
          </a:solidFill>
          <a:ln cap="flat" cmpd="sng" w="2540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rPr>
              <a:t>Standard Input</a:t>
            </a:r>
            <a:endParaRPr sz="15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49" name="Google Shape;349;p48"/>
          <p:cNvSpPr txBox="1"/>
          <p:nvPr/>
        </p:nvSpPr>
        <p:spPr>
          <a:xfrm>
            <a:off x="1997275" y="532201"/>
            <a:ext cx="1018500" cy="294900"/>
          </a:xfrm>
          <a:prstGeom prst="rect">
            <a:avLst/>
          </a:prstGeom>
          <a:solidFill>
            <a:srgbClr val="674EA7"/>
          </a:solidFill>
          <a:ln cap="flat" cmpd="sng" w="2540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rPr>
              <a:t>Markdown</a:t>
            </a:r>
            <a:endParaRPr sz="15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50" name="Google Shape;350;p48"/>
          <p:cNvSpPr txBox="1"/>
          <p:nvPr/>
        </p:nvSpPr>
        <p:spPr>
          <a:xfrm>
            <a:off x="4638825" y="922900"/>
            <a:ext cx="1427700" cy="294900"/>
          </a:xfrm>
          <a:prstGeom prst="rect">
            <a:avLst/>
          </a:prstGeom>
          <a:solidFill>
            <a:srgbClr val="674EA7"/>
          </a:solidFill>
          <a:ln cap="flat" cmpd="sng" w="2540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rPr>
              <a:t>Student’s Code</a:t>
            </a:r>
            <a:endParaRPr sz="15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51" name="Google Shape;351;p48"/>
          <p:cNvSpPr txBox="1"/>
          <p:nvPr/>
        </p:nvSpPr>
        <p:spPr>
          <a:xfrm>
            <a:off x="7657362" y="4795175"/>
            <a:ext cx="1427700" cy="294900"/>
          </a:xfrm>
          <a:prstGeom prst="rect">
            <a:avLst/>
          </a:prstGeom>
          <a:solidFill>
            <a:srgbClr val="674EA7"/>
          </a:solidFill>
          <a:ln cap="flat" cmpd="sng" w="2540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EDEDED"/>
                </a:solidFill>
                <a:latin typeface="Corbel"/>
                <a:ea typeface="Corbel"/>
                <a:cs typeface="Corbel"/>
                <a:sym typeface="Corbel"/>
              </a:rPr>
              <a:t>Code Output</a:t>
            </a:r>
            <a:endParaRPr sz="1500">
              <a:solidFill>
                <a:srgbClr val="EDEDE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56" name="Google Shape;156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We are Senior Computer Science students at WMU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We have Elearning for quizzes and long-form assignments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CS Professors use </a:t>
            </a:r>
            <a:r>
              <a:rPr lang="en"/>
              <a:t>disparate sites for interactive content:</a:t>
            </a:r>
            <a:endParaRPr/>
          </a:p>
          <a:p>
            <a:pPr indent="-177800" lvl="1" marL="5207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Canvas</a:t>
            </a:r>
            <a:endParaRPr/>
          </a:p>
          <a:p>
            <a:pPr indent="-177800" lvl="1" marL="5207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Textbook-specific software</a:t>
            </a:r>
            <a:endParaRPr/>
          </a:p>
          <a:p>
            <a:pPr indent="-177800" lvl="1" marL="5207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No WMU-owned or FOSS solution</a:t>
            </a:r>
            <a:r>
              <a:rPr lang="en"/>
              <a:t> </a:t>
            </a:r>
            <a:endParaRPr/>
          </a:p>
        </p:txBody>
      </p:sp>
      <p:pic>
        <p:nvPicPr>
          <p:cNvPr id="157" name="Google Shape;157;p22"/>
          <p:cNvPicPr preferRelativeResize="0"/>
          <p:nvPr/>
        </p:nvPicPr>
        <p:blipFill rotWithShape="1">
          <a:blip r:embed="rId3">
            <a:alphaModFix amt="95000"/>
          </a:blip>
          <a:srcRect b="10496" l="0" r="0" t="11464"/>
          <a:stretch/>
        </p:blipFill>
        <p:spPr>
          <a:xfrm>
            <a:off x="4867275" y="3144175"/>
            <a:ext cx="4041226" cy="17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9"/>
          <p:cNvSpPr txBox="1"/>
          <p:nvPr>
            <p:ph type="title"/>
          </p:nvPr>
        </p:nvSpPr>
        <p:spPr>
          <a:xfrm>
            <a:off x="311700" y="11887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Tutorial Demo</a:t>
            </a:r>
            <a:endParaRPr/>
          </a:p>
        </p:txBody>
      </p:sp>
      <p:pic>
        <p:nvPicPr>
          <p:cNvPr id="357" name="Google Shape;357;p49" title="tutorial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25" y="781625"/>
            <a:ext cx="9108475" cy="42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Maintenance &amp; Future </a:t>
            </a:r>
            <a:r>
              <a:rPr lang="en"/>
              <a:t>Development</a:t>
            </a:r>
            <a:endParaRPr/>
          </a:p>
        </p:txBody>
      </p:sp>
      <p:sp>
        <p:nvSpPr>
          <p:cNvPr id="363" name="Google Shape;363;p5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Django admin panel for easy database maintenance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Docker containers are maintained via code</a:t>
            </a:r>
            <a:endParaRPr/>
          </a:p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New languages just require a new container</a:t>
            </a:r>
            <a:endParaRPr/>
          </a:p>
        </p:txBody>
      </p:sp>
      <p:pic>
        <p:nvPicPr>
          <p:cNvPr id="364" name="Google Shape;36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100" y="1741338"/>
            <a:ext cx="2352675" cy="23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1"/>
          <p:cNvSpPr/>
          <p:nvPr/>
        </p:nvSpPr>
        <p:spPr>
          <a:xfrm>
            <a:off x="806838" y="1988050"/>
            <a:ext cx="1725600" cy="1725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Code Client</a:t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Communicates with Code Server</a:t>
            </a:r>
            <a:endParaRPr/>
          </a:p>
        </p:txBody>
      </p:sp>
      <p:sp>
        <p:nvSpPr>
          <p:cNvPr id="370" name="Google Shape;370;p51"/>
          <p:cNvSpPr/>
          <p:nvPr/>
        </p:nvSpPr>
        <p:spPr>
          <a:xfrm>
            <a:off x="3736513" y="1988050"/>
            <a:ext cx="1725600" cy="17256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Code Server</a:t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Selects Executor and sends/receives code</a:t>
            </a:r>
            <a:endParaRPr/>
          </a:p>
        </p:txBody>
      </p:sp>
      <p:pic>
        <p:nvPicPr>
          <p:cNvPr id="371" name="Google Shape;37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5698" y="536650"/>
            <a:ext cx="1327249" cy="1135650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72" name="Google Shape;37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895" y="796442"/>
            <a:ext cx="1617525" cy="7359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73" name="Google Shape;373;p51"/>
          <p:cNvSpPr/>
          <p:nvPr/>
        </p:nvSpPr>
        <p:spPr>
          <a:xfrm>
            <a:off x="7047463" y="2320450"/>
            <a:ext cx="1289700" cy="10608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Python3 Executor</a:t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1"/>
          <p:cNvSpPr/>
          <p:nvPr/>
        </p:nvSpPr>
        <p:spPr>
          <a:xfrm>
            <a:off x="7040788" y="955313"/>
            <a:ext cx="1289700" cy="10608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C Executor</a:t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1"/>
          <p:cNvSpPr/>
          <p:nvPr/>
        </p:nvSpPr>
        <p:spPr>
          <a:xfrm>
            <a:off x="7047463" y="3685563"/>
            <a:ext cx="1289700" cy="10608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R Executor</a:t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6" name="Google Shape;376;p51"/>
          <p:cNvCxnSpPr>
            <a:endCxn id="373" idx="1"/>
          </p:cNvCxnSpPr>
          <p:nvPr/>
        </p:nvCxnSpPr>
        <p:spPr>
          <a:xfrm>
            <a:off x="5462263" y="2850850"/>
            <a:ext cx="1585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77" name="Google Shape;377;p51"/>
          <p:cNvCxnSpPr>
            <a:endCxn id="374" idx="1"/>
          </p:cNvCxnSpPr>
          <p:nvPr/>
        </p:nvCxnSpPr>
        <p:spPr>
          <a:xfrm flipH="1" rot="10800000">
            <a:off x="5370688" y="1485713"/>
            <a:ext cx="1670100" cy="61950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78" name="Google Shape;378;p51"/>
          <p:cNvCxnSpPr>
            <a:stCxn id="375" idx="1"/>
          </p:cNvCxnSpPr>
          <p:nvPr/>
        </p:nvCxnSpPr>
        <p:spPr>
          <a:xfrm rot="10800000">
            <a:off x="5390563" y="3617763"/>
            <a:ext cx="1656900" cy="59820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79" name="Google Shape;379;p51"/>
          <p:cNvCxnSpPr>
            <a:endCxn id="370" idx="1"/>
          </p:cNvCxnSpPr>
          <p:nvPr/>
        </p:nvCxnSpPr>
        <p:spPr>
          <a:xfrm>
            <a:off x="2532313" y="2850850"/>
            <a:ext cx="120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Pieces of a new Language Backend</a:t>
            </a:r>
            <a:endParaRPr/>
          </a:p>
        </p:txBody>
      </p:sp>
      <p:sp>
        <p:nvSpPr>
          <p:cNvPr id="385" name="Google Shape;385;p52"/>
          <p:cNvSpPr txBox="1"/>
          <p:nvPr>
            <p:ph idx="1" type="body"/>
          </p:nvPr>
        </p:nvSpPr>
        <p:spPr>
          <a:xfrm>
            <a:off x="1002962" y="1414463"/>
            <a:ext cx="2210100" cy="432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Configure Port</a:t>
            </a:r>
            <a:endParaRPr/>
          </a:p>
        </p:txBody>
      </p:sp>
      <p:sp>
        <p:nvSpPr>
          <p:cNvPr id="386" name="Google Shape;386;p52"/>
          <p:cNvSpPr txBox="1"/>
          <p:nvPr>
            <p:ph idx="3" type="body"/>
          </p:nvPr>
        </p:nvSpPr>
        <p:spPr>
          <a:xfrm>
            <a:off x="3440996" y="1414463"/>
            <a:ext cx="2202300" cy="432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Configure Codeserver</a:t>
            </a:r>
            <a:endParaRPr/>
          </a:p>
        </p:txBody>
      </p:sp>
      <p:sp>
        <p:nvSpPr>
          <p:cNvPr id="387" name="Google Shape;387;p52"/>
          <p:cNvSpPr txBox="1"/>
          <p:nvPr>
            <p:ph idx="4" type="body"/>
          </p:nvPr>
        </p:nvSpPr>
        <p:spPr>
          <a:xfrm>
            <a:off x="3433081" y="1928813"/>
            <a:ext cx="2210100" cy="2691900"/>
          </a:xfrm>
          <a:prstGeom prst="rect">
            <a:avLst/>
          </a:prstGeom>
          <a:solidFill>
            <a:srgbClr val="22282A"/>
          </a:solidFill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93C76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93C76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93C76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main():</a:t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  h </a:t>
            </a: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EC7600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'' </a:t>
            </a:r>
            <a:r>
              <a:rPr lang="en" sz="900">
                <a:solidFill>
                  <a:srgbClr val="66747B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# host</a:t>
            </a:r>
            <a:endParaRPr sz="900">
              <a:solidFill>
                <a:srgbClr val="66747B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  p </a:t>
            </a: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FFCD22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4003 </a:t>
            </a:r>
            <a:r>
              <a:rPr lang="en" sz="900">
                <a:solidFill>
                  <a:srgbClr val="66747B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# port</a:t>
            </a:r>
            <a:endParaRPr sz="900">
              <a:solidFill>
                <a:srgbClr val="66747B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  exec </a:t>
            </a: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GoExecutor </a:t>
            </a:r>
            <a:r>
              <a:rPr lang="en" sz="900">
                <a:solidFill>
                  <a:srgbClr val="66747B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# executor</a:t>
            </a:r>
            <a:endParaRPr sz="900">
              <a:solidFill>
                <a:srgbClr val="66747B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  server </a:t>
            </a: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CodeServer(h,p,exec)</a:t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  server.handle_connection()</a:t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8" name="Google Shape;388;p52"/>
          <p:cNvSpPr txBox="1"/>
          <p:nvPr>
            <p:ph idx="5" type="body"/>
          </p:nvPr>
        </p:nvSpPr>
        <p:spPr>
          <a:xfrm>
            <a:off x="5871776" y="1414463"/>
            <a:ext cx="2199000" cy="432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Configure Executor</a:t>
            </a:r>
            <a:endParaRPr/>
          </a:p>
        </p:txBody>
      </p:sp>
      <p:sp>
        <p:nvSpPr>
          <p:cNvPr id="389" name="Google Shape;389;p52"/>
          <p:cNvSpPr txBox="1"/>
          <p:nvPr>
            <p:ph idx="6" type="body"/>
          </p:nvPr>
        </p:nvSpPr>
        <p:spPr>
          <a:xfrm>
            <a:off x="5871776" y="1928813"/>
            <a:ext cx="2199000" cy="2691900"/>
          </a:xfrm>
          <a:prstGeom prst="rect">
            <a:avLst/>
          </a:prstGeom>
          <a:solidFill>
            <a:srgbClr val="22282A"/>
          </a:solidFill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93C76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93C76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93C76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compile(self):</a:t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 cmd_compile </a:t>
            </a: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" sz="900">
                <a:solidFill>
                  <a:srgbClr val="EC7600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"go"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EC7600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"build"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]           </a:t>
            </a: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.flags</a:t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 …</a:t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run(self):</a:t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 cmd_run_base </a:t>
            </a:r>
            <a:r>
              <a:rPr lang="en" sz="900">
                <a:solidFill>
                  <a:srgbClr val="93C76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" sz="900">
                <a:solidFill>
                  <a:srgbClr val="EC7600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"./code"</a:t>
            </a: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1F2F3"/>
                </a:solidFill>
                <a:highlight>
                  <a:srgbClr val="22282A"/>
                </a:highlight>
                <a:latin typeface="Consolas"/>
                <a:ea typeface="Consolas"/>
                <a:cs typeface="Consolas"/>
                <a:sym typeface="Consolas"/>
              </a:rPr>
              <a:t>  …</a:t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1F2F3"/>
              </a:solidFill>
              <a:highlight>
                <a:srgbClr val="22282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90" name="Google Shape;390;p52"/>
          <p:cNvGraphicFramePr/>
          <p:nvPr/>
        </p:nvGraphicFramePr>
        <p:xfrm>
          <a:off x="1017650" y="19288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{6BE6C77A-84BA-4F7F-A635-12005B945E66}</a:tableStyleId>
              </a:tblPr>
              <a:tblGrid>
                <a:gridCol w="1105050"/>
                <a:gridCol w="1105050"/>
              </a:tblGrid>
              <a:tr h="538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Language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2282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Port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2282A"/>
                    </a:solidFill>
                  </a:tcPr>
                </a:tc>
              </a:tr>
              <a:tr h="538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C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2282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4000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2282A"/>
                    </a:solidFill>
                  </a:tcPr>
                </a:tc>
              </a:tr>
              <a:tr h="538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Python3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2282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4001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2282A"/>
                    </a:solidFill>
                  </a:tcPr>
                </a:tc>
              </a:tr>
              <a:tr h="538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R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2282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4002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2282A"/>
                    </a:solidFill>
                  </a:tcPr>
                </a:tc>
              </a:tr>
              <a:tr h="538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Go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4003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sp>
        <p:nvSpPr>
          <p:cNvPr id="391" name="Google Shape;391;p52"/>
          <p:cNvSpPr/>
          <p:nvPr/>
        </p:nvSpPr>
        <p:spPr>
          <a:xfrm>
            <a:off x="356625" y="4286225"/>
            <a:ext cx="455700" cy="198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C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397" name="Google Shape;397;p5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Django has built-in unit test capabilities</a:t>
            </a:r>
            <a:endParaRPr/>
          </a:p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Unit tests for individual docker containers</a:t>
            </a:r>
            <a:endParaRPr/>
          </a:p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Automatic stress testing for the docker containers</a:t>
            </a:r>
            <a:endParaRPr/>
          </a:p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Accessibility testing via WAVE and University specialist, Taylor Arndt</a:t>
            </a:r>
            <a:endParaRPr/>
          </a:p>
        </p:txBody>
      </p:sp>
      <p:pic>
        <p:nvPicPr>
          <p:cNvPr id="398" name="Google Shape;39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4650" y="757800"/>
            <a:ext cx="2095500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 Findings</a:t>
            </a:r>
            <a:endParaRPr/>
          </a:p>
        </p:txBody>
      </p:sp>
      <p:sp>
        <p:nvSpPr>
          <p:cNvPr id="404" name="Google Shape;404;p5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Login and register forms generated by Django are not fully </a:t>
            </a:r>
            <a:r>
              <a:rPr lang="en"/>
              <a:t>accessible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Codemirror lacks accessibility features and will need upgrading after the next version is stable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Site navigation will have to be more robust in the future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</a:t>
            </a:r>
            <a:endParaRPr/>
          </a:p>
        </p:txBody>
      </p:sp>
      <p:sp>
        <p:nvSpPr>
          <p:cNvPr id="410" name="Google Shape;410;p5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Code is run in isolated docker containers</a:t>
            </a:r>
            <a:endParaRPr/>
          </a:p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Protection from XSS, SQL injection</a:t>
            </a:r>
            <a:endParaRPr/>
          </a:p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CSRF tokens required on forms as is required by Django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IPtables ensures no outside access to ports</a:t>
            </a:r>
            <a:endParaRPr/>
          </a:p>
        </p:txBody>
      </p:sp>
      <p:pic>
        <p:nvPicPr>
          <p:cNvPr id="411" name="Google Shape;41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7750" y="445025"/>
            <a:ext cx="2114550" cy="21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417" name="Google Shape;417;p5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Online Solution For Learning Languages and Concepts</a:t>
            </a:r>
            <a:endParaRPr/>
          </a:p>
          <a:p>
            <a:pPr indent="0" lvl="0" marL="5207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Scalable, modular, easily maintainable design</a:t>
            </a:r>
            <a:endParaRPr/>
          </a:p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Secure, highly controlled code execution</a:t>
            </a:r>
            <a:endParaRPr/>
          </a:p>
        </p:txBody>
      </p:sp>
      <p:pic>
        <p:nvPicPr>
          <p:cNvPr id="418" name="Google Shape;41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8525" y="1942588"/>
            <a:ext cx="2743775" cy="205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7"/>
          <p:cNvSpPr txBox="1"/>
          <p:nvPr>
            <p:ph type="title"/>
          </p:nvPr>
        </p:nvSpPr>
        <p:spPr>
          <a:xfrm flipH="1">
            <a:off x="2481600" y="2066594"/>
            <a:ext cx="41808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Q/A</a:t>
            </a:r>
            <a:endParaRPr sz="9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63" name="Google Shape;163;p23"/>
          <p:cNvSpPr txBox="1"/>
          <p:nvPr>
            <p:ph idx="1" type="body"/>
          </p:nvPr>
        </p:nvSpPr>
        <p:spPr>
          <a:xfrm>
            <a:off x="311700" y="1266325"/>
            <a:ext cx="6003300" cy="3391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We need a simple, intuitive way to create self-contained coding tutorials that involve writing real code</a:t>
            </a:r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5700" y="732925"/>
            <a:ext cx="1295375" cy="129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5000" y="1781150"/>
            <a:ext cx="1190700" cy="11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4188" y="3418500"/>
            <a:ext cx="1412325" cy="141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72375" y="2333600"/>
            <a:ext cx="1412325" cy="141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Host the lessons, code editing, compiling, running, and grading all on a website that can be accessed in a single view via a web browser.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We call this website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Broncode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74" name="Google Shape;17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175" y="2533650"/>
            <a:ext cx="2111575" cy="211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Solution (cont’d)</a:t>
            </a:r>
            <a:endParaRPr/>
          </a:p>
        </p:txBody>
      </p:sp>
      <p:sp>
        <p:nvSpPr>
          <p:cNvPr id="180" name="Google Shape;180;p25"/>
          <p:cNvSpPr txBox="1"/>
          <p:nvPr>
            <p:ph idx="1" type="body"/>
          </p:nvPr>
        </p:nvSpPr>
        <p:spPr>
          <a:xfrm>
            <a:off x="311700" y="1337675"/>
            <a:ext cx="8520600" cy="70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The core of </a:t>
            </a:r>
            <a:r>
              <a:rPr lang="en"/>
              <a:t>Broncode</a:t>
            </a:r>
            <a:r>
              <a:rPr lang="en"/>
              <a:t> is an interactive tutorial where you...</a:t>
            </a:r>
            <a:endParaRPr/>
          </a:p>
        </p:txBody>
      </p:sp>
      <p:pic>
        <p:nvPicPr>
          <p:cNvPr id="181" name="Google Shape;1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175" y="2533650"/>
            <a:ext cx="2111575" cy="211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(cont’d)</a:t>
            </a:r>
            <a:endParaRPr/>
          </a:p>
        </p:txBody>
      </p:sp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0975"/>
            <a:ext cx="9144000" cy="47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3825"/>
            <a:ext cx="9144000" cy="4724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950"/>
            <a:ext cx="9144000" cy="47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pth">
  <a:themeElements>
    <a:clrScheme name="Depth">
      <a:dk1>
        <a:srgbClr val="000000"/>
      </a:dk1>
      <a:lt1>
        <a:srgbClr val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